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C6E01E1-C9E7-482A-A585-5CED88215F1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8747CA-C54E-4C5B-90B2-EF907C3B3A0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047652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ru-RU" dirty="0" smtClean="0"/>
              <a:t>Формирование навыков письма ( </a:t>
            </a:r>
            <a:r>
              <a:rPr lang="en-US" dirty="0" smtClean="0"/>
              <a:t>emails)</a:t>
            </a:r>
            <a:r>
              <a:rPr lang="ru-RU" dirty="0" smtClean="0"/>
              <a:t>в рамках подготовки учащихся  к ВПР</a:t>
            </a:r>
            <a:r>
              <a:rPr lang="en-US" dirty="0" smtClean="0"/>
              <a:t>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Абдуллина </a:t>
            </a:r>
            <a:r>
              <a:rPr lang="ru-RU" dirty="0" err="1">
                <a:solidFill>
                  <a:schemeClr val="tx1"/>
                </a:solidFill>
              </a:rPr>
              <a:t>Гульсина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Алифовна</a:t>
            </a:r>
            <a:r>
              <a:rPr lang="ru-RU" dirty="0">
                <a:solidFill>
                  <a:schemeClr val="tx1"/>
                </a:solidFill>
              </a:rPr>
              <a:t>, учитель английского языка </a:t>
            </a:r>
          </a:p>
          <a:p>
            <a:r>
              <a:rPr lang="ru-RU" dirty="0">
                <a:solidFill>
                  <a:schemeClr val="tx1"/>
                </a:solidFill>
              </a:rPr>
              <a:t>МОБУ СОШ </a:t>
            </a:r>
            <a:r>
              <a:rPr lang="ru-RU" dirty="0" err="1">
                <a:solidFill>
                  <a:schemeClr val="tx1"/>
                </a:solidFill>
              </a:rPr>
              <a:t>с.Языково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МР </a:t>
            </a:r>
            <a:r>
              <a:rPr lang="ru-RU" dirty="0" err="1">
                <a:solidFill>
                  <a:schemeClr val="tx1"/>
                </a:solidFill>
              </a:rPr>
              <a:t>Благоварский</a:t>
            </a:r>
            <a:r>
              <a:rPr lang="ru-RU" dirty="0">
                <a:solidFill>
                  <a:schemeClr val="tx1"/>
                </a:solidFill>
              </a:rPr>
              <a:t> район РБ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002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312367"/>
          </a:xfrm>
        </p:spPr>
        <p:txBody>
          <a:bodyPr/>
          <a:lstStyle/>
          <a:p>
            <a:r>
              <a:rPr lang="ru-RU" dirty="0"/>
              <a:t>— Есть ли обращение?</a:t>
            </a:r>
          </a:p>
          <a:p>
            <a:r>
              <a:rPr lang="ru-RU" dirty="0"/>
              <a:t>— Есть ли благодарность?</a:t>
            </a:r>
          </a:p>
          <a:p>
            <a:r>
              <a:rPr lang="ru-RU" dirty="0"/>
              <a:t>— Есть ли ответы на </a:t>
            </a:r>
            <a:r>
              <a:rPr lang="ru-RU" dirty="0" smtClean="0"/>
              <a:t> вопросы?</a:t>
            </a:r>
            <a:endParaRPr lang="ru-RU" dirty="0"/>
          </a:p>
          <a:p>
            <a:r>
              <a:rPr lang="ru-RU" dirty="0"/>
              <a:t>— Есть ли завершение и подпись?</a:t>
            </a:r>
          </a:p>
          <a:p>
            <a:r>
              <a:rPr lang="ru-RU" dirty="0"/>
              <a:t>— Совпадает ли объем?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«Взаимопроверка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48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r>
              <a:rPr lang="ru-RU" dirty="0"/>
              <a:t>Этап «Аналитик» (2–3 урока). Не пишем, а разбираем готовые письма (хорошие и плохие). Учимся видеть ошибки и структуру.</a:t>
            </a:r>
          </a:p>
          <a:p>
            <a:r>
              <a:rPr lang="ru-RU" dirty="0"/>
              <a:t>Этап «Редактор» (2 урока). Даем текст письма с нарушенной логикой (перепутанные абзацы) или с типичными ошибками. Задача — исправить.</a:t>
            </a:r>
          </a:p>
          <a:p>
            <a:r>
              <a:rPr lang="ru-RU" dirty="0"/>
              <a:t>Этап «Автор» (систематически). Написание писем в формате ВПР строго на время. Важно давать письма в конце урока как «выходной билет» (</a:t>
            </a:r>
            <a:r>
              <a:rPr lang="ru-RU" dirty="0" err="1"/>
              <a:t>Exit</a:t>
            </a:r>
            <a:r>
              <a:rPr lang="ru-RU" dirty="0"/>
              <a:t> </a:t>
            </a:r>
            <a:r>
              <a:rPr lang="ru-RU" dirty="0" err="1"/>
              <a:t>ticket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Практика: От простого к </a:t>
            </a:r>
            <a:r>
              <a:rPr lang="ru-RU" b="1" dirty="0" smtClean="0"/>
              <a:t>сложному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933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/>
              <a:t>LearningApps</a:t>
            </a:r>
            <a:r>
              <a:rPr lang="ru-RU" sz="4000" dirty="0"/>
              <a:t> </a:t>
            </a:r>
            <a:endParaRPr lang="ru-RU" sz="4000" dirty="0"/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ЯКласс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Цифровые помощники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315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/>
              <a:t>Dear  Peter,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        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Thanks a lot for your email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I* m always happy to get messages from you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  </a:t>
            </a:r>
          </a:p>
          <a:p>
            <a:pPr marL="0" lvl="0" indent="0">
              <a:buNone/>
            </a:pPr>
            <a:r>
              <a:rPr lang="ru-RU" dirty="0"/>
              <a:t>          </a:t>
            </a:r>
            <a:r>
              <a:rPr lang="en-US" dirty="0"/>
              <a:t>In your email you asked me some questions, I*</a:t>
            </a:r>
            <a:r>
              <a:rPr lang="en-US" dirty="0" err="1"/>
              <a:t>ll</a:t>
            </a:r>
            <a:r>
              <a:rPr lang="en-US" dirty="0"/>
              <a:t> be glad to answer them</a:t>
            </a:r>
            <a:r>
              <a:rPr lang="ru-RU" dirty="0"/>
              <a:t>.</a:t>
            </a:r>
            <a:r>
              <a:rPr lang="en-US" dirty="0"/>
              <a:t> Well, we usually have 5 or 6 lessons. Actually, I like different subjects at school, but my </a:t>
            </a:r>
            <a:r>
              <a:rPr lang="en-US" dirty="0" err="1"/>
              <a:t>favourite</a:t>
            </a:r>
            <a:r>
              <a:rPr lang="en-US" dirty="0"/>
              <a:t> one is English.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     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Sorry, I have to go now. Write back soon.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</a:t>
            </a:r>
            <a:r>
              <a:rPr lang="en-US" dirty="0"/>
              <a:t>Best wishes,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         </a:t>
            </a:r>
            <a:r>
              <a:rPr lang="en-US" dirty="0">
                <a:solidFill>
                  <a:srgbClr val="FF0000"/>
                </a:solidFill>
              </a:rPr>
              <a:t>Ann(63)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электронного письма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68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Дополнительная схема оценивания задания 4</a:t>
            </a:r>
            <a:endParaRPr lang="ru-RU" dirty="0"/>
          </a:p>
        </p:txBody>
      </p:sp>
      <p:pic>
        <p:nvPicPr>
          <p:cNvPr id="4" name="Picture 2" descr="C:\Users\lili6\Downloads\2025-10-29_18-15-06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1" t="15604" r="6108" b="12381"/>
          <a:stretch/>
        </p:blipFill>
        <p:spPr bwMode="auto">
          <a:xfrm>
            <a:off x="539552" y="2276872"/>
            <a:ext cx="7920880" cy="384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28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Вы получили электронное сообщение от своего друга по переписке Питера из Великобритании. Напишите ему ответное письмо объёмом 40–60 слов, ответьте на два его вопроса. Оформите свой ответ в соответствии с правилами оформления письма. Не пишите адрес и дату. Не забудьте поблагодарить друга за полученное письмо.</a:t>
            </a:r>
          </a:p>
          <a:p>
            <a:r>
              <a:rPr lang="en-US" b="1" dirty="0"/>
              <a:t>From: Peter@mail.uk</a:t>
            </a:r>
            <a:endParaRPr lang="ru-RU" dirty="0"/>
          </a:p>
          <a:p>
            <a:r>
              <a:rPr lang="en-US" b="1" dirty="0"/>
              <a:t>To: Russian_friend@mail.ru</a:t>
            </a:r>
            <a:endParaRPr lang="ru-RU" dirty="0"/>
          </a:p>
          <a:p>
            <a:r>
              <a:rPr lang="en-US" b="1" dirty="0"/>
              <a:t>Subject: School</a:t>
            </a:r>
            <a:endParaRPr lang="ru-RU" dirty="0"/>
          </a:p>
          <a:p>
            <a:r>
              <a:rPr lang="en-US" b="1" dirty="0"/>
              <a:t>...My lessons usually start at 9 o’clock. I usually have three lessons in the morning and two lessons in the afternoon.</a:t>
            </a:r>
            <a:endParaRPr lang="ru-RU" dirty="0"/>
          </a:p>
          <a:p>
            <a:r>
              <a:rPr lang="en-US" b="1" dirty="0"/>
              <a:t>How many lessons do you usually have? What is your </a:t>
            </a:r>
            <a:r>
              <a:rPr lang="en-US" b="1" dirty="0" err="1"/>
              <a:t>favourite</a:t>
            </a:r>
            <a:r>
              <a:rPr lang="en-US" b="1" dirty="0"/>
              <a:t> subject?</a:t>
            </a:r>
            <a:endParaRPr lang="ru-RU" dirty="0"/>
          </a:p>
          <a:p>
            <a:r>
              <a:rPr lang="en-US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Формат  </a:t>
            </a:r>
            <a:r>
              <a:rPr lang="ru-RU" dirty="0"/>
              <a:t>ВПР  в 5 классе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23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1700808"/>
            <a:ext cx="7408333" cy="460851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1. Выполнение задания 4 (электронное письмо) оценивается по критериям К1–К4</a:t>
            </a:r>
          </a:p>
          <a:p>
            <a:r>
              <a:rPr lang="ru-RU" dirty="0"/>
              <a:t>(максимальное количество баллов – 10).</a:t>
            </a:r>
          </a:p>
          <a:p>
            <a:r>
              <a:rPr lang="ru-RU" dirty="0"/>
              <a:t>2. При получении обучающимся 0 баллов по критерию «Решение коммуникативной задачи»</a:t>
            </a:r>
          </a:p>
          <a:p>
            <a:r>
              <a:rPr lang="ru-RU" dirty="0"/>
              <a:t>ответ на задание 4 по всем критериям оценивается 0 баллов.</a:t>
            </a:r>
          </a:p>
          <a:p>
            <a:r>
              <a:rPr lang="ru-RU" dirty="0"/>
              <a:t>3. Если объём письма менее 36 слов, то ответ на задание оценивается 0 баллов по всем</a:t>
            </a:r>
          </a:p>
          <a:p>
            <a:r>
              <a:rPr lang="ru-RU" dirty="0"/>
              <a:t>критериям. Если объём более 66 слов, то проверке подлежат только 60 слов, т.е. та часть</a:t>
            </a:r>
          </a:p>
          <a:p>
            <a:r>
              <a:rPr lang="ru-RU" dirty="0"/>
              <a:t>электронного письма, которая соответствует требуемому объёму.</a:t>
            </a:r>
          </a:p>
          <a:p>
            <a:r>
              <a:rPr lang="ru-RU" dirty="0"/>
              <a:t>4. При определении соответствия объёма представленной работы требованиям считаются все</a:t>
            </a:r>
          </a:p>
          <a:p>
            <a:r>
              <a:rPr lang="ru-RU" dirty="0"/>
              <a:t>слова, с первого слова по последнее, включая вспомогательные глаголы, предлоги, артикли,</a:t>
            </a:r>
          </a:p>
          <a:p>
            <a:r>
              <a:rPr lang="ru-RU" dirty="0"/>
              <a:t>частицы.</a:t>
            </a:r>
          </a:p>
          <a:p>
            <a:r>
              <a:rPr lang="ru-RU" dirty="0"/>
              <a:t>5.В электронном письме обращение и подпись также подлежат подсчёту. При этом:</a:t>
            </a:r>
          </a:p>
          <a:p>
            <a:r>
              <a:rPr lang="ru-RU" dirty="0"/>
              <a:t>− стяжённые (краткие) формы (например, </a:t>
            </a:r>
            <a:r>
              <a:rPr lang="ru-RU" dirty="0" err="1"/>
              <a:t>I’ve</a:t>
            </a:r>
            <a:r>
              <a:rPr lang="ru-RU" dirty="0"/>
              <a:t>, </a:t>
            </a:r>
            <a:r>
              <a:rPr lang="ru-RU" dirty="0" err="1"/>
              <a:t>it’s</a:t>
            </a:r>
            <a:r>
              <a:rPr lang="ru-RU" dirty="0"/>
              <a:t>, </a:t>
            </a:r>
            <a:r>
              <a:rPr lang="ru-RU" dirty="0" err="1"/>
              <a:t>doesn’t</a:t>
            </a:r>
            <a:r>
              <a:rPr lang="ru-RU" dirty="0"/>
              <a:t>, </a:t>
            </a:r>
            <a:r>
              <a:rPr lang="ru-RU" dirty="0" err="1"/>
              <a:t>wasn’t</a:t>
            </a:r>
            <a:r>
              <a:rPr lang="ru-RU" dirty="0"/>
              <a:t>) считаются как одно</a:t>
            </a:r>
          </a:p>
          <a:p>
            <a:r>
              <a:rPr lang="ru-RU" dirty="0"/>
              <a:t>слово;</a:t>
            </a:r>
          </a:p>
          <a:p>
            <a:r>
              <a:rPr lang="ru-RU" dirty="0"/>
              <a:t>− числительные, выраженные цифрами (например, 5, 29, 2010, 123 204), считаются как</a:t>
            </a:r>
          </a:p>
          <a:p>
            <a:r>
              <a:rPr lang="ru-RU" dirty="0"/>
              <a:t>одно слово;</a:t>
            </a:r>
          </a:p>
          <a:p>
            <a:r>
              <a:rPr lang="ru-RU" dirty="0"/>
              <a:t>− числительные, выраженные словами (например, </a:t>
            </a:r>
            <a:r>
              <a:rPr lang="ru-RU" dirty="0" err="1"/>
              <a:t>twenty-one</a:t>
            </a:r>
            <a:r>
              <a:rPr lang="ru-RU" dirty="0"/>
              <a:t>), считаются как одно слово;</a:t>
            </a:r>
          </a:p>
          <a:p>
            <a:r>
              <a:rPr lang="ru-RU" dirty="0"/>
              <a:t>− сложные слова (например, </a:t>
            </a:r>
            <a:r>
              <a:rPr lang="ru-RU" dirty="0" err="1"/>
              <a:t>pop-singer</a:t>
            </a:r>
            <a:r>
              <a:rPr lang="ru-RU" dirty="0"/>
              <a:t>, </a:t>
            </a:r>
            <a:r>
              <a:rPr lang="ru-RU" dirty="0" err="1"/>
              <a:t>English-speaking</a:t>
            </a:r>
            <a:r>
              <a:rPr lang="ru-RU" dirty="0"/>
              <a:t>, </a:t>
            </a:r>
            <a:r>
              <a:rPr lang="ru-RU" dirty="0" err="1"/>
              <a:t>thirty-two</a:t>
            </a:r>
            <a:r>
              <a:rPr lang="ru-RU" dirty="0"/>
              <a:t>) считаются как одно</a:t>
            </a:r>
          </a:p>
          <a:p>
            <a:r>
              <a:rPr lang="ru-RU" dirty="0"/>
              <a:t>слово;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Правила оформления электронного письма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77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625741"/>
          </a:xfrm>
        </p:spPr>
        <p:txBody>
          <a:bodyPr/>
          <a:lstStyle/>
          <a:p>
            <a:r>
              <a:rPr lang="ru-RU" dirty="0"/>
              <a:t>Формальный </a:t>
            </a:r>
            <a:r>
              <a:rPr lang="ru-RU" dirty="0" smtClean="0"/>
              <a:t>-неформальный </a:t>
            </a:r>
            <a:r>
              <a:rPr lang="ru-RU" dirty="0"/>
              <a:t>стиль. </a:t>
            </a:r>
          </a:p>
          <a:p>
            <a:r>
              <a:rPr lang="ru-RU" dirty="0"/>
              <a:t>Ответ на </a:t>
            </a:r>
            <a:r>
              <a:rPr lang="ru-RU" dirty="0" smtClean="0"/>
              <a:t> вопросы. </a:t>
            </a:r>
            <a:endParaRPr lang="ru-RU" dirty="0"/>
          </a:p>
          <a:p>
            <a:r>
              <a:rPr lang="ru-RU" dirty="0"/>
              <a:t>Объем. Либо «водянисто» и много, либо меньше нормы (минус балл).</a:t>
            </a:r>
          </a:p>
          <a:p>
            <a:r>
              <a:rPr lang="ru-RU" dirty="0"/>
              <a:t>Логическая структура. Отсутствие деления на абзацы и связок.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Главные ловушки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294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19671" y="2461046"/>
            <a:ext cx="5256585" cy="327220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«Синдром белого листа</a:t>
            </a:r>
            <a:r>
              <a:rPr lang="ru-RU" b="1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C:\Users\lili6\Downloads\2026-03-24_20-08-0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20888"/>
            <a:ext cx="6552728" cy="381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16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План (1–2 мин). Подчеркнуть в задании три вопроса, которые нужно осветить. На полях написать ключевые слова ответов.</a:t>
            </a:r>
          </a:p>
          <a:p>
            <a:r>
              <a:rPr lang="ru-RU" dirty="0"/>
              <a:t>Структура (3 мин). Разделить лист на 4 абзаца (Приветствие, Вступление-благодарность, Основная часть (ответы на 3 вопроса), </a:t>
            </a:r>
            <a:r>
              <a:rPr lang="ru-RU" dirty="0" smtClean="0"/>
              <a:t>Завершение).</a:t>
            </a:r>
            <a:endParaRPr lang="ru-RU" dirty="0"/>
          </a:p>
          <a:p>
            <a:r>
              <a:rPr lang="ru-RU" dirty="0"/>
              <a:t>Написание (15–20 мин). Пишем по абзацам, строго следя за тем, чтобы каждый из трех вопросов был раскрыт в отдельном предложении или двух.</a:t>
            </a:r>
          </a:p>
          <a:p>
            <a:r>
              <a:rPr lang="ru-RU" dirty="0"/>
              <a:t>Проверка (5 мин). Обязательная «вычитка»: проверка счетчика слов, орфографии и пунктуации (точка в конце предложения, запятая после </a:t>
            </a:r>
            <a:r>
              <a:rPr lang="ru-RU" dirty="0" err="1"/>
              <a:t>Best</a:t>
            </a:r>
            <a:r>
              <a:rPr lang="ru-RU" dirty="0"/>
              <a:t> </a:t>
            </a:r>
            <a:r>
              <a:rPr lang="ru-RU" dirty="0" err="1"/>
              <a:t>wishes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Алгоритм </a:t>
            </a:r>
            <a:r>
              <a:rPr lang="ru-RU" b="1" dirty="0"/>
              <a:t>написания: «4 шага к успеху</a:t>
            </a:r>
            <a:r>
              <a:rPr lang="ru-RU" b="1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400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b="1" dirty="0"/>
              <a:t>1.Обращение</a:t>
            </a:r>
            <a:r>
              <a:rPr lang="ru-RU" dirty="0"/>
              <a:t> ( </a:t>
            </a:r>
            <a:r>
              <a:rPr lang="en-US" dirty="0"/>
              <a:t>Dear Ben,)</a:t>
            </a:r>
            <a:endParaRPr lang="ru-RU" dirty="0"/>
          </a:p>
          <a:p>
            <a:pPr marL="0" lvl="0" indent="0">
              <a:buNone/>
            </a:pPr>
            <a:r>
              <a:rPr lang="ru-RU" b="1" dirty="0"/>
              <a:t>2.Благодарность за полученное письмо и /или  выражение положительных эмоции от его получения</a:t>
            </a:r>
            <a:r>
              <a:rPr lang="ru-RU" dirty="0"/>
              <a:t>.(</a:t>
            </a:r>
            <a:r>
              <a:rPr lang="en-US" dirty="0"/>
              <a:t>Thanks a lot for your email</a:t>
            </a:r>
            <a:r>
              <a:rPr lang="ru-RU" dirty="0"/>
              <a:t>. </a:t>
            </a:r>
            <a:r>
              <a:rPr lang="en-US" dirty="0"/>
              <a:t>I* m always happy to get messages from you)</a:t>
            </a:r>
            <a:endParaRPr lang="ru-RU" dirty="0"/>
          </a:p>
          <a:p>
            <a:pPr marL="0" lvl="0" indent="0">
              <a:buNone/>
            </a:pPr>
            <a:r>
              <a:rPr lang="ru-RU" b="1" dirty="0"/>
              <a:t>3.Мостик ( плавный переход к основной части, с красной строки).</a:t>
            </a:r>
            <a:r>
              <a:rPr lang="ru-RU" dirty="0"/>
              <a:t> </a:t>
            </a:r>
            <a:r>
              <a:rPr lang="en-US" dirty="0"/>
              <a:t>In your email you asked me some questions, I*</a:t>
            </a:r>
            <a:r>
              <a:rPr lang="en-US" dirty="0" err="1"/>
              <a:t>ll</a:t>
            </a:r>
            <a:r>
              <a:rPr lang="en-US" dirty="0"/>
              <a:t> be glad to answer them)</a:t>
            </a:r>
            <a:endParaRPr lang="ru-RU" dirty="0"/>
          </a:p>
          <a:p>
            <a:pPr marL="0" lvl="0" indent="0">
              <a:buNone/>
            </a:pPr>
            <a:r>
              <a:rPr lang="ru-RU" b="1" dirty="0"/>
              <a:t>4.Ответы на 2 вопроса </a:t>
            </a:r>
            <a:r>
              <a:rPr lang="ru-RU" dirty="0"/>
              <a:t>( необходимо использовать средства логической связи, например, </a:t>
            </a:r>
            <a:r>
              <a:rPr lang="en-US" dirty="0"/>
              <a:t>Well</a:t>
            </a:r>
            <a:r>
              <a:rPr lang="ru-RU" dirty="0"/>
              <a:t>, </a:t>
            </a:r>
            <a:r>
              <a:rPr lang="en-US" dirty="0"/>
              <a:t>actually</a:t>
            </a:r>
            <a:r>
              <a:rPr lang="ru-RU" dirty="0"/>
              <a:t>, </a:t>
            </a:r>
            <a:r>
              <a:rPr lang="en-US" dirty="0"/>
              <a:t>personally</a:t>
            </a:r>
            <a:r>
              <a:rPr lang="ru-RU" dirty="0"/>
              <a:t>, </a:t>
            </a:r>
            <a:r>
              <a:rPr lang="en-US" dirty="0"/>
              <a:t>as for me </a:t>
            </a:r>
            <a:r>
              <a:rPr lang="en-US" dirty="0" err="1"/>
              <a:t>etc</a:t>
            </a:r>
            <a:r>
              <a:rPr lang="ru-RU" dirty="0"/>
              <a:t>.)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Формирование навыков: </a:t>
            </a:r>
            <a:r>
              <a:rPr lang="ru-RU" b="1" dirty="0" err="1"/>
              <a:t>Шаблонизация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58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/>
              <a:t>5.Мостик</a:t>
            </a:r>
            <a:r>
              <a:rPr lang="en-US" b="1" dirty="0"/>
              <a:t> (</a:t>
            </a:r>
            <a:r>
              <a:rPr lang="ru-RU" b="1" dirty="0"/>
              <a:t>плавный переход к заключительной части</a:t>
            </a:r>
            <a:r>
              <a:rPr lang="en-US" b="1" dirty="0"/>
              <a:t>) </a:t>
            </a:r>
            <a:r>
              <a:rPr lang="en-US" dirty="0"/>
              <a:t>(I*m sorry, I have to go now, I promised my dad to walk the dog)</a:t>
            </a:r>
            <a:endParaRPr lang="ru-RU" dirty="0"/>
          </a:p>
          <a:p>
            <a:pPr marL="0" lvl="0" indent="0">
              <a:buNone/>
            </a:pPr>
            <a:r>
              <a:rPr lang="ru-RU" b="1" dirty="0"/>
              <a:t>6.Надежда на последующие контакты</a:t>
            </a:r>
            <a:r>
              <a:rPr lang="ru-RU" dirty="0"/>
              <a:t> (</a:t>
            </a:r>
            <a:r>
              <a:rPr lang="en-US" dirty="0"/>
              <a:t>Write back soon</a:t>
            </a:r>
            <a:r>
              <a:rPr lang="ru-RU" dirty="0"/>
              <a:t>!)</a:t>
            </a:r>
          </a:p>
          <a:p>
            <a:pPr marL="0" lvl="0" indent="0">
              <a:buNone/>
            </a:pPr>
            <a:r>
              <a:rPr lang="ru-RU" b="1" dirty="0"/>
              <a:t>7.Завершающая фраза </a:t>
            </a:r>
            <a:r>
              <a:rPr lang="ru-RU" dirty="0"/>
              <a:t>( </a:t>
            </a:r>
            <a:r>
              <a:rPr lang="en-US" dirty="0"/>
              <a:t>Yours</a:t>
            </a:r>
            <a:r>
              <a:rPr lang="ru-RU" dirty="0"/>
              <a:t>, /</a:t>
            </a:r>
            <a:r>
              <a:rPr lang="en-US" dirty="0"/>
              <a:t>All the best</a:t>
            </a:r>
            <a:r>
              <a:rPr lang="ru-RU" dirty="0"/>
              <a:t>,)на отдельной строке</a:t>
            </a:r>
          </a:p>
          <a:p>
            <a:pPr marL="0" lvl="0" indent="0">
              <a:buNone/>
            </a:pPr>
            <a:r>
              <a:rPr lang="ru-RU" b="1" dirty="0"/>
              <a:t>8.Подпись автора в соответствии с неофициальным стилем ,то есть указывается ИМЯ</a:t>
            </a:r>
            <a:r>
              <a:rPr lang="ru-RU" dirty="0"/>
              <a:t> ( </a:t>
            </a:r>
            <a:r>
              <a:rPr lang="en-US" dirty="0"/>
              <a:t>Ann</a:t>
            </a:r>
            <a:r>
              <a:rPr lang="ru-RU" dirty="0"/>
              <a:t>) на отдельной строке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36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Описание схемы (как это работает):</a:t>
            </a:r>
          </a:p>
          <a:p>
            <a:r>
              <a:rPr lang="ru-RU" b="1" dirty="0"/>
              <a:t>Слева (Подготовка учителя):</a:t>
            </a:r>
            <a:endParaRPr lang="ru-RU" dirty="0"/>
          </a:p>
          <a:p>
            <a:pPr lvl="1"/>
            <a:r>
              <a:rPr lang="ru-RU" dirty="0"/>
              <a:t>На доске вывешивается «скелет» — шаблон письма с пропусками (например: </a:t>
            </a:r>
            <a:r>
              <a:rPr lang="ru-RU" i="1" dirty="0"/>
              <a:t>Приветствие: ___, Основная мысль: ___, Вопрос: ___, Прощание: ___</a:t>
            </a:r>
            <a:r>
              <a:rPr lang="ru-RU" dirty="0"/>
              <a:t>).</a:t>
            </a:r>
          </a:p>
          <a:p>
            <a:pPr lvl="1"/>
            <a:r>
              <a:rPr lang="ru-RU" dirty="0"/>
              <a:t>Учитель готовит конверты. В каждом конверте находятся «кирпичики» (отдельные фразы), но они перепутаны по порядку.</a:t>
            </a:r>
          </a:p>
          <a:p>
            <a:r>
              <a:rPr lang="ru-RU" b="1" dirty="0"/>
              <a:t>Центр (Деятельность учеников):</a:t>
            </a:r>
            <a:endParaRPr lang="ru-RU" dirty="0"/>
          </a:p>
          <a:p>
            <a:pPr lvl="1"/>
            <a:r>
              <a:rPr lang="ru-RU" dirty="0"/>
              <a:t>Ученики работают в группах или индивидуально.</a:t>
            </a:r>
          </a:p>
          <a:p>
            <a:pPr lvl="1"/>
            <a:r>
              <a:rPr lang="ru-RU" dirty="0"/>
              <a:t>Они вынимают «кирпичики» (фразы) из конверта.</a:t>
            </a:r>
          </a:p>
          <a:p>
            <a:pPr lvl="1"/>
            <a:r>
              <a:rPr lang="ru-RU" dirty="0"/>
              <a:t>Опираясь на «скелет» на доске (структуру), они логически выстраивают фразы в правильной последовательности, заполняя пропуски.</a:t>
            </a:r>
          </a:p>
          <a:p>
            <a:r>
              <a:rPr lang="ru-RU" b="1" dirty="0"/>
              <a:t>Справа (Результат):</a:t>
            </a:r>
            <a:endParaRPr lang="ru-RU" dirty="0"/>
          </a:p>
          <a:p>
            <a:pPr lvl="1"/>
            <a:r>
              <a:rPr lang="ru-RU" dirty="0"/>
              <a:t>Восстанавливается структура письма.</a:t>
            </a:r>
          </a:p>
          <a:p>
            <a:pPr lvl="1"/>
            <a:r>
              <a:rPr lang="ru-RU" b="1" dirty="0"/>
              <a:t>Психологический эффект:</a:t>
            </a:r>
            <a:r>
              <a:rPr lang="ru-RU" dirty="0"/>
              <a:t> У учеников срабатывает тактильная память (держат карточки) и логика (поиск связей). Это снижает тревожность («страх чистого листа»), так как задача трансформируется из «написать самому» в «собрать правильно», что психологически легче.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Методические приемы: «Конструктор</a:t>
            </a:r>
            <a:r>
              <a:rPr lang="ru-RU" b="1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6508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</TotalTime>
  <Words>828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“Формирование навыков письма ( emails)в рамках подготовки учащихся  к ВПР” </vt:lpstr>
      <vt:lpstr>Формат  ВПР  в 5 классе </vt:lpstr>
      <vt:lpstr>Правила оформления электронного письма</vt:lpstr>
      <vt:lpstr>Главные ловушки </vt:lpstr>
      <vt:lpstr>«Синдром белого листа» </vt:lpstr>
      <vt:lpstr>Алгоритм написания: «4 шага к успеху» </vt:lpstr>
      <vt:lpstr>Формирование навыков: Шаблонизация</vt:lpstr>
      <vt:lpstr>Презентация PowerPoint</vt:lpstr>
      <vt:lpstr>Методические приемы: «Конструктор» </vt:lpstr>
      <vt:lpstr>метод «Взаимопроверка»</vt:lpstr>
      <vt:lpstr>Практика: От простого к сложному </vt:lpstr>
      <vt:lpstr>Цифровые помощники </vt:lpstr>
      <vt:lpstr>Образец электронного письма</vt:lpstr>
      <vt:lpstr>Дополнительная схема оценивания задания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“Формирование навыков письма ( emails)в рамках подготовки учащихся  к ВПР” </dc:title>
  <dc:creator>abdullik lilia</dc:creator>
  <cp:lastModifiedBy>abdullik lilia</cp:lastModifiedBy>
  <cp:revision>15</cp:revision>
  <dcterms:created xsi:type="dcterms:W3CDTF">2026-03-24T13:48:29Z</dcterms:created>
  <dcterms:modified xsi:type="dcterms:W3CDTF">2026-03-24T15:49:07Z</dcterms:modified>
</cp:coreProperties>
</file>